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3443"/>
    <a:srgbClr val="711C26"/>
    <a:srgbClr val="2734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/>
    <p:restoredTop sz="95768"/>
  </p:normalViewPr>
  <p:slideViewPr>
    <p:cSldViewPr snapToGrid="0" snapToObjects="1">
      <p:cViewPr varScale="1">
        <p:scale>
          <a:sx n="89" d="100"/>
          <a:sy n="89" d="100"/>
        </p:scale>
        <p:origin x="2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3A0E-D1DA-014F-AB2D-E145D3C1DDF8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F24B-B11A-8D4E-8BBA-881DE274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68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3A0E-D1DA-014F-AB2D-E145D3C1DDF8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F24B-B11A-8D4E-8BBA-881DE274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0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3A0E-D1DA-014F-AB2D-E145D3C1DDF8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F24B-B11A-8D4E-8BBA-881DE274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1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3A0E-D1DA-014F-AB2D-E145D3C1DDF8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F24B-B11A-8D4E-8BBA-881DE274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55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3A0E-D1DA-014F-AB2D-E145D3C1DDF8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F24B-B11A-8D4E-8BBA-881DE274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0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3A0E-D1DA-014F-AB2D-E145D3C1DDF8}" type="datetimeFigureOut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F24B-B11A-8D4E-8BBA-881DE274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6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3A0E-D1DA-014F-AB2D-E145D3C1DDF8}" type="datetimeFigureOut">
              <a:rPr lang="en-US" smtClean="0"/>
              <a:t>9/6/23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F24B-B11A-8D4E-8BBA-881DE274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01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3A0E-D1DA-014F-AB2D-E145D3C1DDF8}" type="datetimeFigureOut">
              <a:rPr lang="en-US" smtClean="0"/>
              <a:t>9/6/23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F24B-B11A-8D4E-8BBA-881DE274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8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3A0E-D1DA-014F-AB2D-E145D3C1DDF8}" type="datetimeFigureOut">
              <a:rPr lang="en-US" smtClean="0"/>
              <a:t>9/6/23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F24B-B11A-8D4E-8BBA-881DE274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83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3A0E-D1DA-014F-AB2D-E145D3C1DDF8}" type="datetimeFigureOut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F24B-B11A-8D4E-8BBA-881DE274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9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3A0E-D1DA-014F-AB2D-E145D3C1DDF8}" type="datetimeFigureOut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F24B-B11A-8D4E-8BBA-881DE274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2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D3A0E-D1DA-014F-AB2D-E145D3C1DDF8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6F24B-B11A-8D4E-8BBA-881DE274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6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069562-14B0-80A0-8D7A-DE2333A57099}"/>
              </a:ext>
            </a:extLst>
          </p:cNvPr>
          <p:cNvSpPr txBox="1"/>
          <p:nvPr/>
        </p:nvSpPr>
        <p:spPr>
          <a:xfrm>
            <a:off x="436786" y="8264517"/>
            <a:ext cx="6898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73443"/>
                </a:solidFill>
                <a:latin typeface="BODONI 72 BOOK" pitchFamily="2" charset="0"/>
              </a:rPr>
              <a:t>HAS A PRESIDENT EVER BEEN ELECTED BY THE HOUSE OF REPRESENTATIVES?</a:t>
            </a:r>
          </a:p>
          <a:p>
            <a:r>
              <a:rPr lang="en-US" sz="1600" i="1" dirty="0">
                <a:solidFill>
                  <a:srgbClr val="711C26"/>
                </a:solidFill>
                <a:latin typeface="Bodoni 72 Book" pitchFamily="2" charset="0"/>
              </a:rPr>
              <a:t>Yes, Thomas Jefferson (1801) and John Quincy Adams (1824)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DF34D9-3243-8B12-1C68-254A0172C5BD}"/>
              </a:ext>
            </a:extLst>
          </p:cNvPr>
          <p:cNvSpPr/>
          <p:nvPr/>
        </p:nvSpPr>
        <p:spPr>
          <a:xfrm>
            <a:off x="-65315" y="-96909"/>
            <a:ext cx="7903029" cy="1411869"/>
          </a:xfrm>
          <a:prstGeom prst="rect">
            <a:avLst/>
          </a:prstGeom>
          <a:solidFill>
            <a:srgbClr val="711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9EB0A0-FDA8-BB23-A71A-FC99B27E90C7}"/>
              </a:ext>
            </a:extLst>
          </p:cNvPr>
          <p:cNvSpPr/>
          <p:nvPr/>
        </p:nvSpPr>
        <p:spPr>
          <a:xfrm>
            <a:off x="-65318" y="9253415"/>
            <a:ext cx="7903029" cy="830997"/>
          </a:xfrm>
          <a:prstGeom prst="rect">
            <a:avLst/>
          </a:prstGeom>
          <a:solidFill>
            <a:srgbClr val="273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468940-1AF1-8BC5-2F21-F43FC4B51666}"/>
              </a:ext>
            </a:extLst>
          </p:cNvPr>
          <p:cNvSpPr txBox="1"/>
          <p:nvPr/>
        </p:nvSpPr>
        <p:spPr>
          <a:xfrm>
            <a:off x="310240" y="194827"/>
            <a:ext cx="7151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Bebas Neue Regular" panose="020B0606020202050201" pitchFamily="34" charset="77"/>
                <a:ea typeface="Roboto" panose="02000000000000000000" pitchFamily="2" charset="0"/>
              </a:rPr>
              <a:t> CONSTITUTION QUIZ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8E2A8E-C444-D265-8B3C-FE40C832C4A2}"/>
              </a:ext>
            </a:extLst>
          </p:cNvPr>
          <p:cNvSpPr txBox="1"/>
          <p:nvPr/>
        </p:nvSpPr>
        <p:spPr>
          <a:xfrm>
            <a:off x="436786" y="1469558"/>
            <a:ext cx="6898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73443"/>
                </a:solidFill>
                <a:latin typeface="BODONI 72 BOOK" pitchFamily="2" charset="0"/>
              </a:rPr>
              <a:t>WHAT WAS THE NAME OF OUR COUNTRY’S FIRST CONSTITUTION?</a:t>
            </a:r>
          </a:p>
          <a:p>
            <a:r>
              <a:rPr lang="en-US" sz="1600" i="1" dirty="0">
                <a:solidFill>
                  <a:srgbClr val="711C26"/>
                </a:solidFill>
                <a:latin typeface="Bodoni 72 Book" pitchFamily="2" charset="0"/>
              </a:rPr>
              <a:t>The Articles of Confederation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6210C0-E596-9840-A218-52EA5E76247E}"/>
              </a:ext>
            </a:extLst>
          </p:cNvPr>
          <p:cNvSpPr txBox="1"/>
          <p:nvPr/>
        </p:nvSpPr>
        <p:spPr>
          <a:xfrm>
            <a:off x="436786" y="2165039"/>
            <a:ext cx="6898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73443"/>
                </a:solidFill>
                <a:latin typeface="BODONI 72 BOOK" pitchFamily="2" charset="0"/>
              </a:rPr>
              <a:t>WHO MAKES THE LAWS IN THE UNITED STATES?</a:t>
            </a:r>
          </a:p>
          <a:p>
            <a:r>
              <a:rPr lang="en-US" sz="1600" i="1" dirty="0">
                <a:solidFill>
                  <a:srgbClr val="711C26"/>
                </a:solidFill>
                <a:latin typeface="Bodoni 72 Book" pitchFamily="2" charset="0"/>
              </a:rPr>
              <a:t>The Congress (House and Senate)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15E2CD-5E21-F281-A751-2E17C73D13DD}"/>
              </a:ext>
            </a:extLst>
          </p:cNvPr>
          <p:cNvSpPr txBox="1"/>
          <p:nvPr/>
        </p:nvSpPr>
        <p:spPr>
          <a:xfrm>
            <a:off x="436786" y="2860520"/>
            <a:ext cx="6898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73443"/>
                </a:solidFill>
                <a:latin typeface="BODONI 72 BOOK" pitchFamily="2" charset="0"/>
              </a:rPr>
              <a:t>WHO INTERPRETS THE CONSTITUTION, SETTLING DISPUTES ABOUT ITS MEANING?</a:t>
            </a:r>
          </a:p>
          <a:p>
            <a:r>
              <a:rPr lang="en-US" sz="1600" i="1" dirty="0">
                <a:solidFill>
                  <a:srgbClr val="711C26"/>
                </a:solidFill>
                <a:latin typeface="Bodoni 72 Book" pitchFamily="2" charset="0"/>
              </a:rPr>
              <a:t>The Supreme Court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89F619-120E-D93E-A5CF-644A2FAE695F}"/>
              </a:ext>
            </a:extLst>
          </p:cNvPr>
          <p:cNvSpPr txBox="1"/>
          <p:nvPr/>
        </p:nvSpPr>
        <p:spPr>
          <a:xfrm>
            <a:off x="436786" y="3802223"/>
            <a:ext cx="6898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73443"/>
                </a:solidFill>
                <a:latin typeface="BODONI 72 BOOK" pitchFamily="2" charset="0"/>
              </a:rPr>
              <a:t>HOW MANY PEOPLE SIGNED THE CONSTITUTION IN 1787?</a:t>
            </a:r>
          </a:p>
          <a:p>
            <a:r>
              <a:rPr lang="en-US" sz="1600" i="1" dirty="0">
                <a:solidFill>
                  <a:srgbClr val="711C26"/>
                </a:solidFill>
                <a:latin typeface="Bodoni 72 Book" pitchFamily="2" charset="0"/>
              </a:rPr>
              <a:t>39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1253B9-2889-A890-88C0-465524C7C1EA}"/>
              </a:ext>
            </a:extLst>
          </p:cNvPr>
          <p:cNvSpPr txBox="1"/>
          <p:nvPr/>
        </p:nvSpPr>
        <p:spPr>
          <a:xfrm>
            <a:off x="436785" y="4497704"/>
            <a:ext cx="7025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73443"/>
                </a:solidFill>
                <a:latin typeface="BODONI 72 BOOK" pitchFamily="2" charset="0"/>
              </a:rPr>
              <a:t>WHAT’S THE TOTAL NUMBER OF AMENDMENTS TO THE CONSTITUTION?</a:t>
            </a:r>
            <a:endParaRPr lang="en-US" sz="1600" b="1" i="1" dirty="0">
              <a:solidFill>
                <a:srgbClr val="711C26"/>
              </a:solidFill>
              <a:latin typeface="Bodoni 72 Book" pitchFamily="2" charset="0"/>
            </a:endParaRPr>
          </a:p>
          <a:p>
            <a:r>
              <a:rPr lang="en-US" sz="1600" i="1" dirty="0">
                <a:solidFill>
                  <a:srgbClr val="711C26"/>
                </a:solidFill>
                <a:latin typeface="Bodoni 72 Book" pitchFamily="2" charset="0"/>
              </a:rPr>
              <a:t>27</a:t>
            </a:r>
            <a:endParaRPr lang="en-US" sz="1600" dirty="0">
              <a:solidFill>
                <a:srgbClr val="273443"/>
              </a:solidFill>
              <a:latin typeface="Bodoni 72 Book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C8B999-E52F-DEE2-58CA-7EA04FB19DD0}"/>
              </a:ext>
            </a:extLst>
          </p:cNvPr>
          <p:cNvSpPr txBox="1"/>
          <p:nvPr/>
        </p:nvSpPr>
        <p:spPr>
          <a:xfrm>
            <a:off x="436786" y="5193185"/>
            <a:ext cx="6898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73443"/>
                </a:solidFill>
                <a:latin typeface="BODONI 72 BOOK" pitchFamily="2" charset="0"/>
              </a:rPr>
              <a:t>SOMEONE ACCUSED OF A CRIME IN COURT HAS WHAT RIGHTS?</a:t>
            </a:r>
          </a:p>
          <a:p>
            <a:r>
              <a:rPr lang="en-US" sz="1600" i="1" dirty="0">
                <a:solidFill>
                  <a:srgbClr val="711C26"/>
                </a:solidFill>
                <a:latin typeface="Bodoni 72 Book" pitchFamily="2" charset="0"/>
              </a:rPr>
              <a:t>The right to a public trial without unnecessary delay, the right to a lawyer, the right to an impartial jury, the right to know who their accusers are , the nature of the charges, and evidence against them.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788CE9-31CF-EEEC-C57F-6922A94E54AA}"/>
              </a:ext>
            </a:extLst>
          </p:cNvPr>
          <p:cNvSpPr txBox="1"/>
          <p:nvPr/>
        </p:nvSpPr>
        <p:spPr>
          <a:xfrm>
            <a:off x="436786" y="6381109"/>
            <a:ext cx="6898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73443"/>
                </a:solidFill>
                <a:latin typeface="BODONI 72 BOOK" pitchFamily="2" charset="0"/>
              </a:rPr>
              <a:t>IF NEITHER THE PRESIDENT OR THE VICE PRESIDENT CAN SERVE, WHO WOULD BE THE NEXT PERSON IN CHARGE?</a:t>
            </a:r>
          </a:p>
          <a:p>
            <a:r>
              <a:rPr lang="en-US" sz="1600" i="1" dirty="0">
                <a:solidFill>
                  <a:srgbClr val="711C26"/>
                </a:solidFill>
                <a:latin typeface="Bodoni 72 Book" pitchFamily="2" charset="0"/>
              </a:rPr>
              <a:t>The Speaker of the House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DB2A42-31AD-1D74-C8AD-B097063F8B56}"/>
              </a:ext>
            </a:extLst>
          </p:cNvPr>
          <p:cNvSpPr txBox="1"/>
          <p:nvPr/>
        </p:nvSpPr>
        <p:spPr>
          <a:xfrm>
            <a:off x="436786" y="7322812"/>
            <a:ext cx="6898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73443"/>
                </a:solidFill>
                <a:latin typeface="BODONI 72 BOOK" pitchFamily="2" charset="0"/>
              </a:rPr>
              <a:t>IF THE CANDIDATES FOR PRESIDENT DON’T HAVE THE MAJORITY OF THE ELECTORAL VOTES, HOW IS THE PRESIDENT ELECTED?</a:t>
            </a:r>
          </a:p>
          <a:p>
            <a:r>
              <a:rPr lang="en-US" sz="1600" i="1" dirty="0">
                <a:solidFill>
                  <a:srgbClr val="711C26"/>
                </a:solidFill>
                <a:latin typeface="Bodoni 72 Book" pitchFamily="2" charset="0"/>
              </a:rPr>
              <a:t>A vote by the House of Representatives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90EC9F-48E3-4D75-5339-67AEB715E2E6}"/>
              </a:ext>
            </a:extLst>
          </p:cNvPr>
          <p:cNvSpPr txBox="1"/>
          <p:nvPr/>
        </p:nvSpPr>
        <p:spPr>
          <a:xfrm>
            <a:off x="310243" y="9290720"/>
            <a:ext cx="7151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>
                <a:solidFill>
                  <a:schemeClr val="bg1"/>
                </a:solidFill>
                <a:latin typeface="Bebas Neue Regular" panose="020B0606020202050201" pitchFamily="34" charset="77"/>
                <a:ea typeface="Roboto" panose="02000000000000000000" pitchFamily="2" charset="0"/>
              </a:rPr>
              <a:t>Visit us at constitutionweek.live</a:t>
            </a:r>
            <a:endParaRPr lang="en-US" sz="4000" dirty="0">
              <a:solidFill>
                <a:schemeClr val="bg1"/>
              </a:solidFill>
              <a:latin typeface="Bebas Neue Regular" panose="020B0606020202050201" pitchFamily="34" charset="77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271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48CC6137-98A5-4C46-9655-21F48815FAF3}" vid="{3BF7DD64-9B82-694F-8437-6A9CAC84A2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1466</TotalTime>
  <Words>206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Bebas Neue Regular</vt:lpstr>
      <vt:lpstr>BODONI 72 BOOK</vt:lpstr>
      <vt:lpstr>BODONI 72 BOOK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Kristen Smith</cp:lastModifiedBy>
  <cp:revision>9</cp:revision>
  <cp:lastPrinted>2022-09-02T17:15:23Z</cp:lastPrinted>
  <dcterms:created xsi:type="dcterms:W3CDTF">2022-09-01T17:11:15Z</dcterms:created>
  <dcterms:modified xsi:type="dcterms:W3CDTF">2023-09-06T18:21:02Z</dcterms:modified>
</cp:coreProperties>
</file>